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381" r:id="rId3"/>
    <p:sldId id="386" r:id="rId4"/>
    <p:sldId id="384" r:id="rId5"/>
    <p:sldId id="383" r:id="rId6"/>
    <p:sldId id="387" r:id="rId7"/>
    <p:sldId id="388" r:id="rId8"/>
    <p:sldId id="376" r:id="rId9"/>
    <p:sldId id="389" r:id="rId10"/>
    <p:sldId id="390" r:id="rId11"/>
    <p:sldId id="375" r:id="rId12"/>
    <p:sldId id="374" r:id="rId13"/>
    <p:sldId id="351" r:id="rId14"/>
    <p:sldId id="377" r:id="rId15"/>
    <p:sldId id="378" r:id="rId16"/>
    <p:sldId id="379" r:id="rId17"/>
    <p:sldId id="3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2" d="100"/>
          <a:sy n="72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6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Pz-ullMOqc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hyperlink" Target="http://www.engadget.com/2011/07/09/curtis-boirums-robotic-car-makes-omnidirectional-dreams-come-t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Bayes</a:t>
            </a:r>
            <a:r>
              <a:rPr lang="en-US" dirty="0" smtClean="0"/>
              <a:t> and </a:t>
            </a:r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Omnidirectional Robot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possible choice of motion control is simply a change in the location of the robot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 noisy control inputs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12642" name="Object 4"/>
          <p:cNvGraphicFramePr>
            <a:graphicFrameLocks noChangeAspect="1"/>
          </p:cNvGraphicFramePr>
          <p:nvPr/>
        </p:nvGraphicFramePr>
        <p:xfrm>
          <a:off x="2986087" y="1828800"/>
          <a:ext cx="3171825" cy="177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4" name="Equation" r:id="rId3" imgW="1155600" imgH="647640" progId="Equation.3">
                  <p:embed/>
                </p:oleObj>
              </mc:Choice>
              <mc:Fallback>
                <p:oleObj name="Equation" r:id="rId3" imgW="115560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7" y="1828800"/>
                        <a:ext cx="3171825" cy="177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67" name="Object 4"/>
          <p:cNvGraphicFramePr>
            <a:graphicFrameLocks noChangeAspect="1"/>
          </p:cNvGraphicFramePr>
          <p:nvPr/>
        </p:nvGraphicFramePr>
        <p:xfrm>
          <a:off x="2667000" y="4267200"/>
          <a:ext cx="3833813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5" name="Equation" r:id="rId5" imgW="1396800" imgH="647640" progId="Equation.3">
                  <p:embed/>
                </p:oleObj>
              </mc:Choice>
              <mc:Fallback>
                <p:oleObj name="Equation" r:id="rId5" imgW="139680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267200"/>
                        <a:ext cx="3833813" cy="177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500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describes how sensor measurements vary as a function of the system state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     sensor measurement at time t</a:t>
            </a:r>
          </a:p>
          <a:p>
            <a:pPr lvl="1"/>
            <a:r>
              <a:rPr lang="en-US" dirty="0" smtClean="0"/>
              <a:t>     sensor noise at time t (assumed Gaussian with covariance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    observation model or matrix</a:t>
            </a:r>
          </a:p>
          <a:p>
            <a:r>
              <a:rPr lang="en-US" dirty="0" smtClean="0"/>
              <a:t>notice that the model is linear and assumes additive Gaussian noise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3759200" y="1981200"/>
          <a:ext cx="162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3" imgW="812520" imgH="228600" progId="Equation.3">
                  <p:embed/>
                </p:oleObj>
              </mc:Choice>
              <mc:Fallback>
                <p:oleObj name="Equation" r:id="rId3" imgW="8125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0" y="1981200"/>
                        <a:ext cx="162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774700" y="2667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1" name="Equation" r:id="rId5" imgW="152280" imgH="228600" progId="Equation.3">
                  <p:embed/>
                </p:oleObj>
              </mc:Choice>
              <mc:Fallback>
                <p:oleObj name="Equation" r:id="rId5" imgW="1522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2667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787400" y="3048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2" name="Equation" r:id="rId7" imgW="152280" imgH="228600" progId="Equation.3">
                  <p:embed/>
                </p:oleObj>
              </mc:Choice>
              <mc:Fallback>
                <p:oleObj name="Equation" r:id="rId7" imgW="1522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048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736600" y="3441700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3" name="Equation" r:id="rId9" imgW="177480" imgH="228600" progId="Equation.3">
                  <p:embed/>
                </p:oleObj>
              </mc:Choice>
              <mc:Fallback>
                <p:oleObj name="Equation" r:id="rId9" imgW="1774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3441700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Kalman</a:t>
            </a:r>
            <a:r>
              <a:rPr lang="en-US" dirty="0" smtClean="0"/>
              <a:t> filter is a provably optimal (in terms of least-squared error) algorithm for fusing sensor measurements to produce an estimate of the state and the state covariance</a:t>
            </a:r>
          </a:p>
          <a:p>
            <a:pPr lvl="1"/>
            <a:r>
              <a:rPr lang="en-US" dirty="0" smtClean="0"/>
              <a:t>    state at time t</a:t>
            </a:r>
          </a:p>
          <a:p>
            <a:pPr lvl="1"/>
            <a:r>
              <a:rPr lang="en-US" dirty="0" smtClean="0"/>
              <a:t>    state covariance at time t</a:t>
            </a:r>
            <a:endParaRPr lang="en-US" dirty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711200" y="2514600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2" name="Equation" r:id="rId3" imgW="177480" imgH="228600" progId="Equation.3">
                  <p:embed/>
                </p:oleObj>
              </mc:Choice>
              <mc:Fallback>
                <p:oleObj name="Equation" r:id="rId3" imgW="177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514600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736600" y="20574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3" name="Equation" r:id="rId5" imgW="152280" imgH="228600" progId="Equation.3">
                  <p:embed/>
                </p:oleObj>
              </mc:Choice>
              <mc:Fallback>
                <p:oleObj name="Equation" r:id="rId5" imgW="1522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20574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Kalman</a:t>
            </a:r>
            <a:r>
              <a:rPr lang="en-US" dirty="0" smtClean="0"/>
              <a:t> filter estimates a process in two stages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b="1" dirty="0" smtClean="0"/>
              <a:t>prediction:</a:t>
            </a:r>
            <a:r>
              <a:rPr lang="en-US" dirty="0" smtClean="0"/>
              <a:t> current state and state covariance estimates are projected forward in time to predict the new state and state covariance</a:t>
            </a:r>
          </a:p>
          <a:p>
            <a:pPr marL="1005840" lvl="2" indent="-457200"/>
            <a:r>
              <a:rPr lang="en-US" dirty="0" smtClean="0"/>
              <a:t>“time update equations”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b="1" dirty="0" smtClean="0"/>
              <a:t>correction:</a:t>
            </a:r>
            <a:r>
              <a:rPr lang="en-US" dirty="0" smtClean="0"/>
              <a:t> the sensor measurements are incorporated into the predicted state to obtain improved estimates of the state and state covariance</a:t>
            </a:r>
          </a:p>
          <a:p>
            <a:pPr marL="1005840" lvl="2" indent="-457200"/>
            <a:r>
              <a:rPr lang="en-US" dirty="0" smtClean="0"/>
              <a:t>“measurement update equations”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Kalman</a:t>
            </a:r>
            <a:r>
              <a:rPr lang="en-CA" dirty="0" smtClean="0"/>
              <a:t>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Curved Down Arrow 8"/>
          <p:cNvSpPr/>
          <p:nvPr/>
        </p:nvSpPr>
        <p:spPr>
          <a:xfrm>
            <a:off x="3238500" y="4572000"/>
            <a:ext cx="26670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3238500" y="5638800"/>
            <a:ext cx="26670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800" y="5029200"/>
            <a:ext cx="1298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update</a:t>
            </a:r>
          </a:p>
          <a:p>
            <a:pPr algn="ctr"/>
            <a:r>
              <a:rPr lang="en-US" dirty="0" smtClean="0"/>
              <a:t>(predict)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40247" y="5029200"/>
            <a:ext cx="2150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update</a:t>
            </a:r>
          </a:p>
          <a:p>
            <a:pPr algn="ctr"/>
            <a:r>
              <a:rPr lang="en-US" dirty="0" smtClean="0"/>
              <a:t>(correct)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Initialization</a:t>
            </a:r>
            <a:r>
              <a:rPr lang="en-US" dirty="0" smtClean="0"/>
              <a:t> </a:t>
            </a:r>
          </a:p>
          <a:p>
            <a:pPr marL="788670" lvl="1" indent="-514350"/>
            <a:r>
              <a:rPr lang="en-US" dirty="0" smtClean="0"/>
              <a:t>choose (guess) initial values for mean state and state covariance estimates</a:t>
            </a:r>
            <a:endParaRPr lang="en-US" dirty="0"/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4381500" y="2209800"/>
          <a:ext cx="381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6" name="Equation" r:id="rId3" imgW="190440" imgH="457200" progId="Equation.3">
                  <p:embed/>
                </p:oleObj>
              </mc:Choice>
              <mc:Fallback>
                <p:oleObj name="Equation" r:id="rId3" imgW="19044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0" y="2209800"/>
                        <a:ext cx="381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Prediction:</a:t>
            </a:r>
            <a:r>
              <a:rPr lang="en-US" dirty="0" smtClean="0"/>
              <a:t> </a:t>
            </a:r>
          </a:p>
          <a:p>
            <a:pPr marL="788670" lvl="1" indent="-514350"/>
            <a:r>
              <a:rPr lang="en-US" dirty="0" smtClean="0"/>
              <a:t>predict the next state using the plant model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dirty="0" smtClean="0"/>
          </a:p>
          <a:p>
            <a:pPr marL="788670" lvl="1" indent="-514350"/>
            <a:r>
              <a:rPr lang="en-US" dirty="0" smtClean="0"/>
              <a:t>predicted state covariance grows (because we are not incorporating the sensor measurements yet)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dirty="0" smtClean="0"/>
          </a:p>
          <a:p>
            <a:pPr marL="1062990" lvl="2" indent="-514350"/>
            <a:r>
              <a:rPr lang="en-US" dirty="0" smtClean="0"/>
              <a:t>    covariance of the plant noise</a:t>
            </a:r>
            <a:endParaRPr lang="en-US" dirty="0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3505200" y="1905000"/>
          <a:ext cx="2133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4" name="Equation" r:id="rId3" imgW="1066680" imgH="228600" progId="Equation.3">
                  <p:embed/>
                </p:oleObj>
              </mc:Choice>
              <mc:Fallback>
                <p:oleObj name="Equation" r:id="rId3" imgW="10666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905000"/>
                        <a:ext cx="2133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3441700" y="3441700"/>
          <a:ext cx="2260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5" name="Equation" r:id="rId5" imgW="1130040" imgH="241200" progId="Equation.3">
                  <p:embed/>
                </p:oleObj>
              </mc:Choice>
              <mc:Fallback>
                <p:oleObj name="Equation" r:id="rId5" imgW="113004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3441700"/>
                        <a:ext cx="22606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117600" y="4102100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6" name="Equation" r:id="rId7" imgW="177480" imgH="228600" progId="Equation.3">
                  <p:embed/>
                </p:oleObj>
              </mc:Choice>
              <mc:Fallback>
                <p:oleObj name="Equation" r:id="rId7" imgW="177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4102100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Correction:</a:t>
            </a:r>
            <a:r>
              <a:rPr lang="en-US" dirty="0" smtClean="0"/>
              <a:t>  correct the predicted state using the sensor measurement</a:t>
            </a:r>
          </a:p>
          <a:p>
            <a:pPr marL="788670" lvl="1" indent="-514350"/>
            <a:r>
              <a:rPr lang="en-US" dirty="0" smtClean="0"/>
              <a:t>expected value of measurements (from measurement model)</a:t>
            </a:r>
          </a:p>
          <a:p>
            <a:pPr marL="788670" lvl="1" indent="-514350">
              <a:buNone/>
            </a:pPr>
            <a:endParaRPr lang="en-US" dirty="0" smtClean="0"/>
          </a:p>
          <a:p>
            <a:pPr marL="788670" lvl="1" indent="-514350">
              <a:buNone/>
            </a:pPr>
            <a:endParaRPr lang="en-US" sz="800" dirty="0" smtClean="0"/>
          </a:p>
          <a:p>
            <a:pPr marL="788670" lvl="1" indent="-514350"/>
            <a:r>
              <a:rPr lang="en-US" dirty="0" smtClean="0"/>
              <a:t>difference between actual and expected measurements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sz="800" dirty="0" smtClean="0"/>
          </a:p>
          <a:p>
            <a:pPr marL="788670" lvl="1" indent="-514350"/>
            <a:r>
              <a:rPr lang="en-US" dirty="0" smtClean="0"/>
              <a:t>measurement covariance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sz="800" dirty="0" smtClean="0"/>
          </a:p>
          <a:p>
            <a:pPr marL="788670" lvl="1" indent="-514350"/>
            <a:r>
              <a:rPr lang="en-US" dirty="0" err="1" smtClean="0"/>
              <a:t>Kalman</a:t>
            </a:r>
            <a:r>
              <a:rPr lang="en-US" dirty="0" smtClean="0"/>
              <a:t> gain</a:t>
            </a:r>
            <a:endParaRPr lang="en-US" dirty="0"/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3987800" y="2120900"/>
          <a:ext cx="1168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0" name="Equation" r:id="rId3" imgW="583920" imgH="228600" progId="Equation.3">
                  <p:embed/>
                </p:oleObj>
              </mc:Choice>
              <mc:Fallback>
                <p:oleObj name="Equation" r:id="rId3" imgW="5839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2120900"/>
                        <a:ext cx="1168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3911600" y="3124200"/>
          <a:ext cx="1295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1" name="Equation" r:id="rId5" imgW="647640" imgH="228600" progId="Equation.3">
                  <p:embed/>
                </p:oleObj>
              </mc:Choice>
              <mc:Fallback>
                <p:oleObj name="Equation" r:id="rId5" imgW="6476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3124200"/>
                        <a:ext cx="1295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3429000" y="4152900"/>
          <a:ext cx="2286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2" name="Equation" r:id="rId7" imgW="1143000" imgH="241200" progId="Equation.3">
                  <p:embed/>
                </p:oleObj>
              </mc:Choice>
              <mc:Fallback>
                <p:oleObj name="Equation" r:id="rId7" imgW="11430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152900"/>
                        <a:ext cx="2286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3606800" y="5219700"/>
          <a:ext cx="1879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3" name="Equation" r:id="rId9" imgW="939600" imgH="241200" progId="Equation.3">
                  <p:embed/>
                </p:oleObj>
              </mc:Choice>
              <mc:Fallback>
                <p:oleObj name="Equation" r:id="rId9" imgW="9396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5219700"/>
                        <a:ext cx="18796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State and state covariance:</a:t>
            </a:r>
            <a:r>
              <a:rPr lang="en-US" dirty="0" smtClean="0"/>
              <a:t> </a:t>
            </a:r>
          </a:p>
          <a:p>
            <a:pPr marL="788670" lvl="1" indent="-514350"/>
            <a:r>
              <a:rPr lang="en-US" dirty="0" smtClean="0"/>
              <a:t>new state estimate incorporating most recent measurement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dirty="0" smtClean="0"/>
          </a:p>
          <a:p>
            <a:pPr marL="788670" lvl="1" indent="-514350"/>
            <a:r>
              <a:rPr lang="en-US" dirty="0" smtClean="0"/>
              <a:t>new state covariance estimate</a:t>
            </a:r>
            <a:endParaRPr lang="en-US" dirty="0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3683000" y="1905000"/>
          <a:ext cx="177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0" name="Equation" r:id="rId3" imgW="888840" imgH="228600" progId="Equation.3">
                  <p:embed/>
                </p:oleObj>
              </mc:Choice>
              <mc:Fallback>
                <p:oleObj name="Equation" r:id="rId3" imgW="888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1778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3429000" y="3124200"/>
          <a:ext cx="2286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1" name="Equation" r:id="rId5" imgW="1143000" imgH="241200" progId="Equation.3">
                  <p:embed/>
                </p:oleObj>
              </mc:Choice>
              <mc:Fallback>
                <p:oleObj name="Equation" r:id="rId5" imgW="11430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124200"/>
                        <a:ext cx="2286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Two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from the last lecture that the minimum variance estimate for combining two noisy measurements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r"/>
            <a:endParaRPr lang="en-US" dirty="0" smtClean="0"/>
          </a:p>
          <a:p>
            <a:pPr lvl="8" algn="r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claim: the estimate is a special case of the discrete </a:t>
            </a:r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</a:p>
          <a:p>
            <a:endParaRPr lang="en-US" dirty="0"/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1092200" y="2376488"/>
          <a:ext cx="69596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2" name="Equation" r:id="rId3" imgW="3479760" imgH="914400" progId="Equation.3">
                  <p:embed/>
                </p:oleObj>
              </mc:Choice>
              <mc:Fallback>
                <p:oleObj name="Equation" r:id="rId3" imgW="347976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2376488"/>
                        <a:ext cx="6959600" cy="210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00600" y="1905000"/>
            <a:ext cx="1452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previous</a:t>
            </a:r>
          </a:p>
          <a:p>
            <a:pPr algn="ctr"/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2966" y="1905000"/>
            <a:ext cx="1452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measurement</a:t>
            </a:r>
          </a:p>
          <a:p>
            <a:pPr algn="ctr"/>
            <a:r>
              <a:rPr lang="en-US" dirty="0" smtClean="0"/>
              <a:t>difference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74804" y="3581400"/>
            <a:ext cx="87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Kalman</a:t>
            </a:r>
            <a:endParaRPr lang="en-US" dirty="0" smtClean="0"/>
          </a:p>
          <a:p>
            <a:pPr algn="ctr"/>
            <a:r>
              <a:rPr lang="en-US" dirty="0" smtClean="0"/>
              <a:t>gain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 rot="5400000">
            <a:off x="6400800" y="3048000"/>
            <a:ext cx="152400" cy="9144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16200000">
            <a:off x="5448300" y="2476500"/>
            <a:ext cx="152400" cy="228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16200000">
            <a:off x="7429500" y="2095500"/>
            <a:ext cx="152400" cy="990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</a:t>
            </a:r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estimates the state </a:t>
            </a:r>
            <a:r>
              <a:rPr lang="en-US" i="1" dirty="0" smtClean="0">
                <a:latin typeface="Times New Roman" pitchFamily="18" charset="0"/>
              </a:rPr>
              <a:t>x</a:t>
            </a:r>
            <a:r>
              <a:rPr lang="en-US" dirty="0" smtClean="0"/>
              <a:t> of a discrete-time controlled process that is governed by the linear stochastic difference equation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a measurement</a:t>
            </a:r>
            <a:endParaRPr lang="de-DE" dirty="0" smtClean="0"/>
          </a:p>
          <a:p>
            <a:endParaRPr lang="en-US" dirty="0"/>
          </a:p>
        </p:txBody>
      </p:sp>
      <p:graphicFrame>
        <p:nvGraphicFramePr>
          <p:cNvPr id="98306" name="Object 4"/>
          <p:cNvGraphicFramePr>
            <a:graphicFrameLocks noChangeAspect="1"/>
          </p:cNvGraphicFramePr>
          <p:nvPr/>
        </p:nvGraphicFramePr>
        <p:xfrm>
          <a:off x="2844800" y="2057400"/>
          <a:ext cx="34544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0" name="Equation" r:id="rId3" imgW="1257120" imgH="228600" progId="Equation.3">
                  <p:embed/>
                </p:oleObj>
              </mc:Choice>
              <mc:Fallback>
                <p:oleObj name="Equation" r:id="rId3" imgW="12571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2057400"/>
                        <a:ext cx="34544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7" name="Object 5"/>
          <p:cNvGraphicFramePr>
            <a:graphicFrameLocks noChangeAspect="1"/>
          </p:cNvGraphicFramePr>
          <p:nvPr/>
        </p:nvGraphicFramePr>
        <p:xfrm>
          <a:off x="3455194" y="4021137"/>
          <a:ext cx="223361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1" name="Equation" r:id="rId5" imgW="812520" imgH="228600" progId="Equation.3">
                  <p:embed/>
                </p:oleObj>
              </mc:Choice>
              <mc:Fallback>
                <p:oleObj name="Equation" r:id="rId5" imgW="8125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194" y="4021137"/>
                        <a:ext cx="2233612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0" y="2057400"/>
            <a:ext cx="1547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plant model</a:t>
            </a:r>
          </a:p>
          <a:p>
            <a:r>
              <a:rPr lang="en-US" dirty="0" smtClean="0"/>
              <a:t>process model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0" y="4001869"/>
            <a:ext cx="2100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model</a:t>
            </a:r>
          </a:p>
          <a:p>
            <a:r>
              <a:rPr lang="en-US" dirty="0" smtClean="0"/>
              <a:t>observation model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3AA-BEF3-4FF2-AE47-EBC1FAB5387E}" type="slidenum">
              <a:rPr lang="en-US"/>
              <a:pPr/>
              <a:t>4</a:t>
            </a:fld>
            <a:endParaRPr lang="en-US"/>
          </a:p>
        </p:txBody>
      </p:sp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Kalman Filter</a:t>
            </a:r>
            <a:endParaRPr lang="de-DE"/>
          </a:p>
        </p:txBody>
      </p:sp>
      <p:graphicFrame>
        <p:nvGraphicFramePr>
          <p:cNvPr id="1230851" name="Object 3"/>
          <p:cNvGraphicFramePr>
            <a:graphicFrameLocks noChangeAspect="1"/>
          </p:cNvGraphicFramePr>
          <p:nvPr/>
        </p:nvGraphicFramePr>
        <p:xfrm>
          <a:off x="903288" y="4797425"/>
          <a:ext cx="41751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8" name="Equation" r:id="rId3" imgW="152280" imgH="228600" progId="Equation.3">
                  <p:embed/>
                </p:oleObj>
              </mc:Choice>
              <mc:Fallback>
                <p:oleObj name="Equation" r:id="rId3" imgW="152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4797425"/>
                        <a:ext cx="417512" cy="627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53" name="Text Box 5"/>
          <p:cNvSpPr txBox="1">
            <a:spLocks noChangeArrowheads="1"/>
          </p:cNvSpPr>
          <p:nvPr/>
        </p:nvSpPr>
        <p:spPr bwMode="auto">
          <a:xfrm>
            <a:off x="1622425" y="1425575"/>
            <a:ext cx="7126288" cy="1077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Matrix (nxn) that describes how the state evolves from </a:t>
            </a:r>
            <a:r>
              <a:rPr lang="en-US" sz="2400" i="1">
                <a:latin typeface="Times New Roman" pitchFamily="18" charset="0"/>
              </a:rPr>
              <a:t>t</a:t>
            </a:r>
            <a:r>
              <a:rPr lang="en-US" sz="2400"/>
              <a:t> to </a:t>
            </a:r>
            <a:r>
              <a:rPr lang="en-US" sz="2400" i="1">
                <a:latin typeface="Times New Roman" pitchFamily="18" charset="0"/>
              </a:rPr>
              <a:t>t-1</a:t>
            </a:r>
            <a:r>
              <a:rPr lang="en-US" sz="2400"/>
              <a:t> without controls or noise.</a:t>
            </a:r>
            <a:endParaRPr lang="de-DE" sz="2400"/>
          </a:p>
        </p:txBody>
      </p:sp>
      <p:graphicFrame>
        <p:nvGraphicFramePr>
          <p:cNvPr id="1230855" name="Object 7"/>
          <p:cNvGraphicFramePr>
            <a:graphicFrameLocks noChangeAspect="1"/>
          </p:cNvGraphicFramePr>
          <p:nvPr/>
        </p:nvGraphicFramePr>
        <p:xfrm>
          <a:off x="782638" y="1454150"/>
          <a:ext cx="48736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9" name="Equation" r:id="rId5" imgW="177480" imgH="228600" progId="Equation.3">
                  <p:embed/>
                </p:oleObj>
              </mc:Choice>
              <mc:Fallback>
                <p:oleObj name="Equation" r:id="rId5" imgW="1774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1454150"/>
                        <a:ext cx="487362" cy="627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56" name="Text Box 8"/>
          <p:cNvSpPr txBox="1">
            <a:spLocks noChangeArrowheads="1"/>
          </p:cNvSpPr>
          <p:nvPr/>
        </p:nvSpPr>
        <p:spPr bwMode="auto">
          <a:xfrm>
            <a:off x="1641475" y="2549525"/>
            <a:ext cx="7126288" cy="749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Matrix (nxl) that describes how the control </a:t>
            </a:r>
            <a:r>
              <a:rPr lang="en-US" sz="2400" i="1">
                <a:latin typeface="Times New Roman" pitchFamily="18" charset="0"/>
              </a:rPr>
              <a:t>u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 changes the state from </a:t>
            </a:r>
            <a:r>
              <a:rPr lang="en-US" sz="2400" i="1">
                <a:latin typeface="Times New Roman" pitchFamily="18" charset="0"/>
              </a:rPr>
              <a:t>t</a:t>
            </a:r>
            <a:r>
              <a:rPr lang="en-US" sz="2400"/>
              <a:t> to </a:t>
            </a:r>
            <a:r>
              <a:rPr lang="en-US" sz="2400" i="1">
                <a:latin typeface="Times New Roman" pitchFamily="18" charset="0"/>
              </a:rPr>
              <a:t>t-1</a:t>
            </a:r>
            <a:r>
              <a:rPr lang="en-US" sz="2400"/>
              <a:t>.</a:t>
            </a:r>
            <a:endParaRPr lang="de-DE" sz="2400"/>
          </a:p>
        </p:txBody>
      </p:sp>
      <p:graphicFrame>
        <p:nvGraphicFramePr>
          <p:cNvPr id="1230857" name="Object 9"/>
          <p:cNvGraphicFramePr>
            <a:graphicFrameLocks noChangeAspect="1"/>
          </p:cNvGraphicFramePr>
          <p:nvPr/>
        </p:nvGraphicFramePr>
        <p:xfrm>
          <a:off x="801688" y="2597150"/>
          <a:ext cx="48736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0" name="Equation" r:id="rId7" imgW="177480" imgH="228600" progId="Equation.3">
                  <p:embed/>
                </p:oleObj>
              </mc:Choice>
              <mc:Fallback>
                <p:oleObj name="Equation" r:id="rId7" imgW="177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2597150"/>
                        <a:ext cx="487362" cy="627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58" name="Text Box 10"/>
          <p:cNvSpPr txBox="1">
            <a:spLocks noChangeArrowheads="1"/>
          </p:cNvSpPr>
          <p:nvPr/>
        </p:nvSpPr>
        <p:spPr bwMode="auto">
          <a:xfrm>
            <a:off x="1689100" y="3692525"/>
            <a:ext cx="7126288" cy="749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Matrix (kxn) that describes how to map the state 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 to an observation </a:t>
            </a:r>
            <a:r>
              <a:rPr lang="en-US" sz="2400" i="1">
                <a:latin typeface="Times New Roman" pitchFamily="18" charset="0"/>
              </a:rPr>
              <a:t>z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.</a:t>
            </a:r>
            <a:endParaRPr lang="de-DE" sz="2400"/>
          </a:p>
        </p:txBody>
      </p:sp>
      <p:graphicFrame>
        <p:nvGraphicFramePr>
          <p:cNvPr id="1230859" name="Object 11"/>
          <p:cNvGraphicFramePr>
            <a:graphicFrameLocks noChangeAspect="1"/>
          </p:cNvGraphicFramePr>
          <p:nvPr/>
        </p:nvGraphicFramePr>
        <p:xfrm>
          <a:off x="849313" y="3759200"/>
          <a:ext cx="48736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1" name="Equation" r:id="rId9" imgW="177480" imgH="228600" progId="Equation.3">
                  <p:embed/>
                </p:oleObj>
              </mc:Choice>
              <mc:Fallback>
                <p:oleObj name="Equation" r:id="rId9" imgW="177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3759200"/>
                        <a:ext cx="487362" cy="627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860" name="Object 12"/>
          <p:cNvGraphicFramePr>
            <a:graphicFrameLocks noChangeAspect="1"/>
          </p:cNvGraphicFramePr>
          <p:nvPr/>
        </p:nvGraphicFramePr>
        <p:xfrm>
          <a:off x="898525" y="5549900"/>
          <a:ext cx="4191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2" name="Equation" r:id="rId11" imgW="152280" imgH="228600" progId="Equation.3">
                  <p:embed/>
                </p:oleObj>
              </mc:Choice>
              <mc:Fallback>
                <p:oleObj name="Equation" r:id="rId11" imgW="1522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5549900"/>
                        <a:ext cx="419100" cy="627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61" name="Text Box 13"/>
          <p:cNvSpPr txBox="1">
            <a:spLocks noChangeArrowheads="1"/>
          </p:cNvSpPr>
          <p:nvPr/>
        </p:nvSpPr>
        <p:spPr bwMode="auto">
          <a:xfrm>
            <a:off x="1746250" y="4778375"/>
            <a:ext cx="7126288" cy="1406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Random variables representing the process and measurement noise that are assumed to be independent and normally distributed with covariance </a:t>
            </a:r>
            <a:r>
              <a:rPr lang="en-US" sz="2400" i="1">
                <a:latin typeface="Times New Roman" pitchFamily="18" charset="0"/>
              </a:rPr>
              <a:t>R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 and </a:t>
            </a:r>
            <a:r>
              <a:rPr lang="en-US" sz="2400" i="1">
                <a:latin typeface="Times New Roman" pitchFamily="18" charset="0"/>
              </a:rPr>
              <a:t>Q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 respectively.</a:t>
            </a:r>
            <a:endParaRPr 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853" grpId="0"/>
      <p:bldP spid="1230856" grpId="0"/>
      <p:bldP spid="1230858" grpId="0"/>
      <p:bldP spid="12308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90F90-4D72-4758-8BE6-040B5CB366FE}" type="slidenum">
              <a:rPr lang="en-US"/>
              <a:pPr/>
              <a:t>5</a:t>
            </a:fld>
            <a:endParaRPr lang="en-US"/>
          </a:p>
        </p:txBody>
      </p:sp>
      <p:sp>
        <p:nvSpPr>
          <p:cNvPr id="124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424863" cy="641350"/>
          </a:xfrm>
        </p:spPr>
        <p:txBody>
          <a:bodyPr/>
          <a:lstStyle/>
          <a:p>
            <a:r>
              <a:rPr lang="en-US" dirty="0" err="1"/>
              <a:t>Kalman</a:t>
            </a:r>
            <a:r>
              <a:rPr lang="en-US" dirty="0"/>
              <a:t> Filter Algorithm </a:t>
            </a:r>
          </a:p>
        </p:txBody>
      </p:sp>
      <p:sp>
        <p:nvSpPr>
          <p:cNvPr id="124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17613"/>
            <a:ext cx="8410575" cy="479901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 </a:t>
            </a:r>
            <a:r>
              <a:rPr lang="en-US" sz="2400" dirty="0">
                <a:solidFill>
                  <a:schemeClr val="folHlink"/>
                </a:solidFill>
              </a:rPr>
              <a:t>Algorithm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Kalman_filter</a:t>
            </a:r>
            <a:r>
              <a:rPr lang="en-US" sz="2400" dirty="0"/>
              <a:t>( </a:t>
            </a:r>
            <a:r>
              <a:rPr lang="en-US" sz="2400" dirty="0">
                <a:latin typeface="Symbol" pitchFamily="18" charset="2"/>
              </a:rPr>
              <a:t>m</a:t>
            </a:r>
            <a:r>
              <a:rPr lang="en-US" sz="2400" i="1" baseline="-25000" dirty="0"/>
              <a:t>t-1</a:t>
            </a:r>
            <a:r>
              <a:rPr lang="en-US" sz="2400" i="1" dirty="0"/>
              <a:t>,</a:t>
            </a:r>
            <a:r>
              <a:rPr lang="en-US" sz="2400" i="1" baseline="-25000" dirty="0"/>
              <a:t> </a:t>
            </a:r>
            <a:r>
              <a:rPr lang="en-US" sz="2400" dirty="0">
                <a:latin typeface="Symbol" pitchFamily="18" charset="2"/>
              </a:rPr>
              <a:t>S</a:t>
            </a:r>
            <a:r>
              <a:rPr lang="en-US" sz="2400" i="1" baseline="-25000" dirty="0"/>
              <a:t>t-1</a:t>
            </a:r>
            <a:r>
              <a:rPr lang="en-US" sz="2400" i="1" dirty="0"/>
              <a:t>, </a:t>
            </a:r>
            <a:r>
              <a:rPr lang="en-US" sz="2400" i="1" dirty="0" err="1"/>
              <a:t>u</a:t>
            </a:r>
            <a:r>
              <a:rPr lang="en-US" sz="2400" i="1" baseline="-25000" dirty="0" err="1"/>
              <a:t>t</a:t>
            </a:r>
            <a:r>
              <a:rPr lang="en-US" sz="2400" i="1" dirty="0"/>
              <a:t>, </a:t>
            </a:r>
            <a:r>
              <a:rPr lang="en-US" sz="2400" i="1" dirty="0" err="1"/>
              <a:t>z</a:t>
            </a:r>
            <a:r>
              <a:rPr lang="en-US" sz="2400" i="1" baseline="-25000" dirty="0" err="1"/>
              <a:t>t</a:t>
            </a:r>
            <a:r>
              <a:rPr lang="en-US" sz="2400" dirty="0"/>
              <a:t>):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endParaRPr lang="en-US" sz="2400" dirty="0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 dirty="0"/>
              <a:t> Prediction:</a:t>
            </a:r>
            <a:endParaRPr lang="en-US" sz="2400" dirty="0">
              <a:solidFill>
                <a:schemeClr val="folHlink"/>
              </a:solidFill>
            </a:endParaRP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 </a:t>
            </a:r>
            <a:br>
              <a:rPr lang="en-US" sz="2400" dirty="0"/>
            </a:br>
            <a:endParaRPr lang="en-US" sz="2400" dirty="0"/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Correction: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</a:t>
            </a:r>
          </a:p>
          <a:p>
            <a:pPr marL="609600" indent="-609600">
              <a:lnSpc>
                <a:spcPct val="150000"/>
              </a:lnSpc>
              <a:buSzTx/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dirty="0">
                <a:solidFill>
                  <a:schemeClr val="folHlink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m</a:t>
            </a:r>
            <a:r>
              <a:rPr lang="en-US" sz="2400" i="1" baseline="-25000" dirty="0" err="1"/>
              <a:t>t</a:t>
            </a:r>
            <a:r>
              <a:rPr lang="en-US" sz="2400" i="1" dirty="0"/>
              <a:t>,</a:t>
            </a:r>
            <a:r>
              <a:rPr lang="en-US" sz="2400" i="1" baseline="-25000" dirty="0"/>
              <a:t> </a:t>
            </a:r>
            <a:r>
              <a:rPr lang="en-US" sz="2400" dirty="0">
                <a:latin typeface="Symbol" pitchFamily="18" charset="2"/>
              </a:rPr>
              <a:t>S</a:t>
            </a:r>
            <a:r>
              <a:rPr lang="en-US" sz="2400" i="1" baseline="-25000" dirty="0"/>
              <a:t>t</a:t>
            </a:r>
            <a:r>
              <a:rPr lang="en-US" sz="2400" dirty="0"/>
              <a:t>      </a:t>
            </a:r>
          </a:p>
        </p:txBody>
      </p:sp>
      <p:graphicFrame>
        <p:nvGraphicFramePr>
          <p:cNvPr id="1244164" name="Object 4"/>
          <p:cNvGraphicFramePr>
            <a:graphicFrameLocks noChangeAspect="1"/>
          </p:cNvGraphicFramePr>
          <p:nvPr/>
        </p:nvGraphicFramePr>
        <p:xfrm>
          <a:off x="1497013" y="2476500"/>
          <a:ext cx="20177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4" name="Equation" r:id="rId3" imgW="1079280" imgH="253800" progId="Equation.3">
                  <p:embed/>
                </p:oleObj>
              </mc:Choice>
              <mc:Fallback>
                <p:oleObj name="Equation" r:id="rId3" imgW="107928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2476500"/>
                        <a:ext cx="2017712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4165" name="Object 5"/>
          <p:cNvGraphicFramePr>
            <a:graphicFrameLocks noChangeAspect="1"/>
          </p:cNvGraphicFramePr>
          <p:nvPr/>
        </p:nvGraphicFramePr>
        <p:xfrm>
          <a:off x="1477963" y="2924175"/>
          <a:ext cx="211296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5" name="Equation" r:id="rId5" imgW="1130040" imgH="253800" progId="Equation.3">
                  <p:embed/>
                </p:oleObj>
              </mc:Choice>
              <mc:Fallback>
                <p:oleObj name="Equation" r:id="rId5" imgW="113004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2924175"/>
                        <a:ext cx="2112962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4166" name="Object 6"/>
          <p:cNvGraphicFramePr>
            <a:graphicFrameLocks noChangeAspect="1"/>
          </p:cNvGraphicFramePr>
          <p:nvPr/>
        </p:nvGraphicFramePr>
        <p:xfrm>
          <a:off x="1414463" y="4029075"/>
          <a:ext cx="304006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6" name="Equation" r:id="rId7" imgW="1625400" imgH="253800" progId="Equation.3">
                  <p:embed/>
                </p:oleObj>
              </mc:Choice>
              <mc:Fallback>
                <p:oleObj name="Equation" r:id="rId7" imgW="162540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4029075"/>
                        <a:ext cx="3040062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4167" name="Object 7"/>
          <p:cNvGraphicFramePr>
            <a:graphicFrameLocks noChangeAspect="1"/>
          </p:cNvGraphicFramePr>
          <p:nvPr/>
        </p:nvGraphicFramePr>
        <p:xfrm>
          <a:off x="1438275" y="4429125"/>
          <a:ext cx="27082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7" name="Equation" r:id="rId9" imgW="1447560" imgH="253800" progId="Equation.3">
                  <p:embed/>
                </p:oleObj>
              </mc:Choice>
              <mc:Fallback>
                <p:oleObj name="Equation" r:id="rId9" imgW="144756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4429125"/>
                        <a:ext cx="27082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4168" name="Object 8"/>
          <p:cNvGraphicFramePr>
            <a:graphicFrameLocks noChangeAspect="1"/>
          </p:cNvGraphicFramePr>
          <p:nvPr/>
        </p:nvGraphicFramePr>
        <p:xfrm>
          <a:off x="1458913" y="4857750"/>
          <a:ext cx="20193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8" name="Equation" r:id="rId11" imgW="1079280" imgH="253800" progId="Equation.3">
                  <p:embed/>
                </p:oleObj>
              </mc:Choice>
              <mc:Fallback>
                <p:oleObj name="Equation" r:id="rId11" imgW="107928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4857750"/>
                        <a:ext cx="20193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Two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combining two noisy measurements of a fixed scalar quantity is a static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1D</a:t>
            </a:r>
            <a:r>
              <a:rPr lang="en-US" dirty="0" smtClean="0"/>
              <a:t>-state estimation problem</a:t>
            </a:r>
          </a:p>
          <a:p>
            <a:pPr lvl="1"/>
            <a:r>
              <a:rPr lang="en-US" dirty="0" smtClean="0"/>
              <a:t>the state does not evolve as a function of time and does not depend on any control input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our measurements are direct (noisy) measurements of the state</a:t>
            </a:r>
            <a:endParaRPr lang="en-US" dirty="0"/>
          </a:p>
        </p:txBody>
      </p:sp>
      <p:graphicFrame>
        <p:nvGraphicFramePr>
          <p:cNvPr id="99330" name="Object 4"/>
          <p:cNvGraphicFramePr>
            <a:graphicFrameLocks noChangeAspect="1"/>
          </p:cNvGraphicFramePr>
          <p:nvPr/>
        </p:nvGraphicFramePr>
        <p:xfrm>
          <a:off x="5181600" y="2708275"/>
          <a:ext cx="352425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8" name="Equation" r:id="rId3" imgW="1282680" imgH="457200" progId="Equation.3">
                  <p:embed/>
                </p:oleObj>
              </mc:Choice>
              <mc:Fallback>
                <p:oleObj name="Equation" r:id="rId3" imgW="128268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708275"/>
                        <a:ext cx="3524250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1" name="Object 5"/>
          <p:cNvGraphicFramePr>
            <a:graphicFrameLocks noChangeAspect="1"/>
          </p:cNvGraphicFramePr>
          <p:nvPr/>
        </p:nvGraphicFramePr>
        <p:xfrm>
          <a:off x="5257800" y="5410200"/>
          <a:ext cx="18827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9" name="Equation" r:id="rId5" imgW="685800" imgH="228600" progId="Equation.3">
                  <p:embed/>
                </p:oleObj>
              </mc:Choice>
              <mc:Fallback>
                <p:oleObj name="Equation" r:id="rId5" imgW="6858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410200"/>
                        <a:ext cx="1882775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523875" y="2708275"/>
          <a:ext cx="404812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0" name="Equation" r:id="rId7" imgW="1473120" imgH="228600" progId="Equation.3">
                  <p:embed/>
                </p:oleObj>
              </mc:Choice>
              <mc:Fallback>
                <p:oleObj name="Equation" r:id="rId7" imgW="14731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708275"/>
                        <a:ext cx="4048125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3" name="Object 4"/>
          <p:cNvGraphicFramePr>
            <a:graphicFrameLocks noChangeAspect="1"/>
          </p:cNvGraphicFramePr>
          <p:nvPr/>
        </p:nvGraphicFramePr>
        <p:xfrm>
          <a:off x="1133475" y="5392738"/>
          <a:ext cx="2827338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1" name="Equation" r:id="rId9" imgW="1028520" imgH="241200" progId="Equation.3">
                  <p:embed/>
                </p:oleObj>
              </mc:Choice>
              <mc:Fallback>
                <p:oleObj name="Equation" r:id="rId9" imgW="10285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5392738"/>
                        <a:ext cx="2827338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Two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 by initializing the </a:t>
            </a:r>
            <a:r>
              <a:rPr lang="en-US" dirty="0" err="1" smtClean="0"/>
              <a:t>Kalman</a:t>
            </a:r>
            <a:r>
              <a:rPr lang="en-US" dirty="0" smtClean="0"/>
              <a:t> filter with the first measurement and its variance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substitute into the </a:t>
            </a:r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graphicFrame>
        <p:nvGraphicFramePr>
          <p:cNvPr id="100354" name="Object 4"/>
          <p:cNvGraphicFramePr>
            <a:graphicFrameLocks noChangeAspect="1"/>
          </p:cNvGraphicFramePr>
          <p:nvPr/>
        </p:nvGraphicFramePr>
        <p:xfrm>
          <a:off x="3890962" y="2286000"/>
          <a:ext cx="1362075" cy="191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6" name="Equation" r:id="rId3" imgW="495000" imgH="698400" progId="Equation.3">
                  <p:embed/>
                </p:oleObj>
              </mc:Choice>
              <mc:Fallback>
                <p:oleObj name="Equation" r:id="rId3" imgW="495000" imgH="69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962" y="2286000"/>
                        <a:ext cx="1362075" cy="191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2286000"/>
            <a:ext cx="1091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estimated</a:t>
            </a:r>
          </a:p>
          <a:p>
            <a:pPr algn="ctr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8400" y="3420070"/>
            <a:ext cx="11762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estimated</a:t>
            </a:r>
          </a:p>
          <a:p>
            <a:pPr algn="ctr"/>
            <a:r>
              <a:rPr lang="en-US" dirty="0" smtClean="0"/>
              <a:t>state</a:t>
            </a:r>
          </a:p>
          <a:p>
            <a:pPr algn="ctr"/>
            <a:r>
              <a:rPr lang="en-US" dirty="0" smtClean="0"/>
              <a:t>covariance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Plant or Process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describes how the system state changes as a function of time, control input, and noise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    state at time t</a:t>
            </a:r>
          </a:p>
          <a:p>
            <a:pPr lvl="1"/>
            <a:r>
              <a:rPr lang="en-US" dirty="0" smtClean="0"/>
              <a:t>    control inputs at time t</a:t>
            </a:r>
          </a:p>
          <a:p>
            <a:pPr lvl="1"/>
            <a:r>
              <a:rPr lang="en-US" dirty="0" smtClean="0"/>
              <a:t>    process noise at time t (assumed Gaussian with covariance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   state transition model or matrix at time t</a:t>
            </a:r>
          </a:p>
          <a:p>
            <a:pPr lvl="1"/>
            <a:r>
              <a:rPr lang="en-US" dirty="0" smtClean="0"/>
              <a:t>    control-input model or matrix at time t</a:t>
            </a:r>
          </a:p>
          <a:p>
            <a:r>
              <a:rPr lang="en-US" dirty="0" smtClean="0"/>
              <a:t>note that the model is linear and assumes additive Gaussian noise</a:t>
            </a:r>
            <a:endParaRPr lang="en-US" dirty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3289300" y="1981200"/>
          <a:ext cx="2565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2" name="Equation" r:id="rId3" imgW="1282680" imgH="228600" progId="Equation.3">
                  <p:embed/>
                </p:oleObj>
              </mc:Choice>
              <mc:Fallback>
                <p:oleObj name="Equation" r:id="rId3" imgW="12826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1981200"/>
                        <a:ext cx="2565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723900" y="3886200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Equation" r:id="rId5" imgW="177480" imgH="228600" progId="Equation.3">
                  <p:embed/>
                </p:oleObj>
              </mc:Choice>
              <mc:Fallback>
                <p:oleObj name="Equation" r:id="rId5" imgW="1774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886200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736600" y="3048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4" name="Equation" r:id="rId7" imgW="152280" imgH="228600" progId="Equation.3">
                  <p:embed/>
                </p:oleObj>
              </mc:Choice>
              <mc:Fallback>
                <p:oleObj name="Equation" r:id="rId7" imgW="1522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3048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723900" y="3505200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5" name="Equation" r:id="rId9" imgW="177480" imgH="228600" progId="Equation.3">
                  <p:embed/>
                </p:oleObj>
              </mc:Choice>
              <mc:Fallback>
                <p:oleObj name="Equation" r:id="rId9" imgW="177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505200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736600" y="2667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6" name="Equation" r:id="rId11" imgW="152280" imgH="228600" progId="Equation.3">
                  <p:embed/>
                </p:oleObj>
              </mc:Choice>
              <mc:Fallback>
                <p:oleObj name="Equation" r:id="rId11" imgW="1522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2667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723900" y="4343400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7" name="Equation" r:id="rId13" imgW="177480" imgH="228600" progId="Equation.3">
                  <p:embed/>
                </p:oleObj>
              </mc:Choice>
              <mc:Fallback>
                <p:oleObj name="Equation" r:id="rId13" imgW="1774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4343400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Omnidirectional Robot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omnidirectional</a:t>
            </a:r>
            <a:r>
              <a:rPr lang="en-US" dirty="0" smtClean="0"/>
              <a:t> robot is a robot that can move in any direction (constrained in the ground plane)</a:t>
            </a:r>
          </a:p>
          <a:p>
            <a:pPr lvl="1"/>
            <a:r>
              <a:rPr lang="en-US" dirty="0" smtClean="0">
                <a:hlinkClick r:id="rId3"/>
              </a:rPr>
              <a:t>http://www.youtube.com/watch?v=DPz-ullMOqc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http://www.engadget.com/2011/07/09/curtis-boirums-robotic-car-makes-omnidirectional-dreams-come-tr/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if we are not interested in the orientation of the robot then its state is simply its location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12642" name="Object 4"/>
          <p:cNvGraphicFramePr>
            <a:graphicFrameLocks noChangeAspect="1"/>
          </p:cNvGraphicFramePr>
          <p:nvPr/>
        </p:nvGraphicFramePr>
        <p:xfrm>
          <a:off x="3787775" y="4038600"/>
          <a:ext cx="156845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79" name="Equation" r:id="rId5" imgW="571320" imgH="469800" progId="Equation.3">
                  <p:embed/>
                </p:oleObj>
              </mc:Choice>
              <mc:Fallback>
                <p:oleObj name="Equation" r:id="rId5" imgW="5713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775" y="4038600"/>
                        <a:ext cx="1568450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7716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2753</TotalTime>
  <Words>698</Words>
  <Application>Microsoft Office PowerPoint</Application>
  <PresentationFormat>On-screen Show (4:3)</PresentationFormat>
  <Paragraphs>176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Origin</vt:lpstr>
      <vt:lpstr>Equation</vt:lpstr>
      <vt:lpstr>Day 22</vt:lpstr>
      <vt:lpstr>Combining Two Noisy Measurements</vt:lpstr>
      <vt:lpstr>Discrete Kalman Filter</vt:lpstr>
      <vt:lpstr>Components of a Kalman Filter</vt:lpstr>
      <vt:lpstr>Kalman Filter Algorithm </vt:lpstr>
      <vt:lpstr>Combining Two Noisy Measurements</vt:lpstr>
      <vt:lpstr>Combining Two Noisy Measurements</vt:lpstr>
      <vt:lpstr>Plant or Process Model</vt:lpstr>
      <vt:lpstr>Example: Omnidirectional Robot</vt:lpstr>
      <vt:lpstr>Example: Omnidirectional Robot</vt:lpstr>
      <vt:lpstr>Measurement Model</vt:lpstr>
      <vt:lpstr>Kalman Filter</vt:lpstr>
      <vt:lpstr>Kalman Filter</vt:lpstr>
      <vt:lpstr>Kalman Filter Algorithm</vt:lpstr>
      <vt:lpstr>Kalman Filter Algorithm</vt:lpstr>
      <vt:lpstr>Kalman Filter Algorithm</vt:lpstr>
      <vt:lpstr>Kalman Filter Algorithm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62</cp:revision>
  <dcterms:created xsi:type="dcterms:W3CDTF">2011-01-07T01:27:12Z</dcterms:created>
  <dcterms:modified xsi:type="dcterms:W3CDTF">2013-03-18T17:41:17Z</dcterms:modified>
</cp:coreProperties>
</file>